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58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4" r:id="rId22"/>
    <p:sldId id="296" r:id="rId23"/>
    <p:sldId id="295" r:id="rId24"/>
    <p:sldId id="297" r:id="rId25"/>
    <p:sldId id="298" r:id="rId26"/>
    <p:sldId id="299" r:id="rId27"/>
    <p:sldId id="300" r:id="rId28"/>
    <p:sldId id="265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0"/>
      <p:bold r:id="rId31"/>
    </p:embeddedFont>
    <p:embeddedFont>
      <p:font typeface="맑은 고딕" panose="020B0503020000020004" pitchFamily="34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Fira Sans Medium" panose="020F0502020204030204" pitchFamily="34" charset="0"/>
      <p:regular r:id="rId38"/>
      <p: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283" autoAdjust="0"/>
  </p:normalViewPr>
  <p:slideViewPr>
    <p:cSldViewPr snapToGrid="0" showGuides="1">
      <p:cViewPr varScale="1">
        <p:scale>
          <a:sx n="157" d="100"/>
          <a:sy n="157" d="100"/>
        </p:scale>
        <p:origin x="896" y="168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27/03/23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2517063" y="2684519"/>
            <a:ext cx="8230138" cy="1629333"/>
            <a:chOff x="1990083" y="2544510"/>
            <a:chExt cx="8230138" cy="16293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1990083" y="2544510"/>
              <a:ext cx="8230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4000" dirty="0">
                  <a:latin typeface="Fira Sans Medium" panose="020B0603050000020004" pitchFamily="34" charset="0"/>
                </a:rPr>
                <a:t>AWS EKS</a:t>
              </a:r>
              <a:r>
                <a:rPr lang="ko-KR" altLang="en-US" sz="4000" dirty="0">
                  <a:latin typeface="Fira Sans Medium" panose="020B0603050000020004" pitchFamily="34" charset="0"/>
                </a:rPr>
                <a:t> 웹 애플리케이션 구축하기</a:t>
              </a:r>
              <a:endParaRPr lang="en-IN" sz="40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D59EA-3603-D6F0-7248-09EA413FE65D}"/>
              </a:ext>
            </a:extLst>
          </p:cNvPr>
          <p:cNvSpPr txBox="1"/>
          <p:nvPr/>
        </p:nvSpPr>
        <p:spPr>
          <a:xfrm>
            <a:off x="8984516" y="4473843"/>
            <a:ext cx="1299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Fira Sans Medium" panose="020B0603050000020004" pitchFamily="34" charset="0"/>
              </a:rPr>
              <a:t>@</a:t>
            </a:r>
            <a:r>
              <a:rPr lang="en-US" altLang="ko-KR" sz="2500" dirty="0" err="1">
                <a:latin typeface="Fira Sans Medium" panose="020B0603050000020004" pitchFamily="34" charset="0"/>
              </a:rPr>
              <a:t>Eeap</a:t>
            </a:r>
            <a:r>
              <a:rPr lang="en-US" altLang="ko-KR" sz="2500" dirty="0">
                <a:latin typeface="Fira Sans Medium" panose="020B0603050000020004" pitchFamily="34" charset="0"/>
              </a:rPr>
              <a:t> </a:t>
            </a:r>
          </a:p>
          <a:p>
            <a:pPr algn="ctr"/>
            <a:r>
              <a:rPr lang="ko-KR" altLang="en-US" sz="2500" dirty="0">
                <a:latin typeface="Fira Sans Medium" panose="020B0603050000020004" pitchFamily="34" charset="0"/>
              </a:rPr>
              <a:t>김수민</a:t>
            </a:r>
            <a:endParaRPr lang="en-US" altLang="ko-KR" sz="25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iam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연결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(ec2 instance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 역할 연결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2809236" y="5840309"/>
            <a:ext cx="7229914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Region</a:t>
            </a:r>
            <a:r>
              <a:rPr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과 계정 변수 등록하고 </a:t>
            </a:r>
            <a:r>
              <a:rPr lang="en-US" altLang="ko-Kore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cloud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9</a:t>
            </a:r>
            <a:r>
              <a:rPr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의 디스크 사이즈 변경하는 </a:t>
            </a:r>
            <a:r>
              <a:rPr lang="en-US" altLang="ko-Kore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script </a:t>
            </a:r>
            <a:r>
              <a:rPr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실행</a:t>
            </a:r>
            <a:endParaRPr lang="en-IN" sz="15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24BCD-D2B6-A7C3-2F95-E18DCC24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56" y="2201952"/>
            <a:ext cx="9363599" cy="1657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51458E-927B-80AF-B287-3329F2C2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56" y="3971086"/>
            <a:ext cx="9295392" cy="15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Amazon ECR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이용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 ECR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 이미지 올리고 사용하기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2444035" y="1071305"/>
            <a:ext cx="9564546" cy="90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Amazon ECR(Elastic Container Registry)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은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repository를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올리고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컨테이너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이미지를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올리는데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사용되는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서비스</a:t>
            </a:r>
            <a:endParaRPr lang="en-US" sz="14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  <a:p>
            <a:pPr algn="ctr">
              <a:lnSpc>
                <a:spcPct val="130000"/>
              </a:lnSpc>
            </a:pPr>
            <a:endParaRPr lang="en-US" sz="14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  <a:p>
            <a:pPr algn="ctr">
              <a:lnSpc>
                <a:spcPct val="130000"/>
              </a:lnSpc>
            </a:pP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AWS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IAM을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사용하며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컨테이너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이미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지에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액세스할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수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있는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사용자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및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리소스에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대한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권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한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제어와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모니터링도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가능</a:t>
            </a:r>
            <a:endParaRPr lang="en-IN" sz="14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</p:txBody>
      </p:sp>
      <p:pic>
        <p:nvPicPr>
          <p:cNvPr id="1026" name="Picture 2" descr="Amazon ECR logo">
            <a:extLst>
              <a:ext uri="{FF2B5EF4-FFF2-40B4-BE49-F238E27FC236}">
                <a16:creationId xmlns:a16="http://schemas.microsoft.com/office/drawing/2014/main" id="{661869B0-534A-E9C4-9224-DC1BADA0B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5" y="953648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FE6953-3221-EDD9-C96A-77E056AA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96" y="2473567"/>
            <a:ext cx="4751203" cy="3907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6C8627-14B4-E9C2-D103-1C9E39AB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159" y="2943032"/>
            <a:ext cx="5971675" cy="939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C69D1F-BAA5-A31A-AAA9-132CBFB8F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83" y="4015125"/>
            <a:ext cx="7772400" cy="230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9B738-ED19-F81D-26D3-7BB64FA0B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943" y="4015125"/>
            <a:ext cx="2565400" cy="230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A6954-E815-DA0E-BD65-8C054C48E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815" y="4323581"/>
            <a:ext cx="3225800" cy="749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68D78D-463F-6C58-B5C8-9FD77227C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515" y="5173317"/>
            <a:ext cx="7772400" cy="3486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9C8B24-9F71-A241-26CD-328F70D5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864" y="5622442"/>
            <a:ext cx="6883400" cy="39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6BDF8-645E-13A2-F4B3-86B8F39C5C25}"/>
              </a:ext>
            </a:extLst>
          </p:cNvPr>
          <p:cNvSpPr txBox="1"/>
          <p:nvPr/>
        </p:nvSpPr>
        <p:spPr>
          <a:xfrm>
            <a:off x="8605970" y="4598453"/>
            <a:ext cx="4015708" cy="35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이미지 태그를 지켜야 하는지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..?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0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Amazon ECR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이용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이미지 올리기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75B34-F188-CDC2-0D70-0F777346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9" y="1265421"/>
            <a:ext cx="7772400" cy="49598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E164F18-2141-3D3D-C603-04AB8EAB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37" y="1700653"/>
            <a:ext cx="3213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500" dirty="0" err="1">
                <a:latin typeface="+mj-ea"/>
                <a:ea typeface="+mj-ea"/>
                <a:cs typeface="Roboto" panose="02000000000000000000" pitchFamily="2" charset="0"/>
              </a:rPr>
              <a:t>eksctl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을 사용해서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eks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클러스터 </a:t>
            </a:r>
            <a:r>
              <a:rPr lang="ko-KR" altLang="en-US" sz="1500" dirty="0" err="1">
                <a:latin typeface="+mj-ea"/>
                <a:ea typeface="+mj-ea"/>
                <a:cs typeface="Roboto" panose="02000000000000000000" pitchFamily="2" charset="0"/>
              </a:rPr>
              <a:t>만들어보기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75954-34AD-EAF7-AACB-6297BB7F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62" y="1047058"/>
            <a:ext cx="5530186" cy="5278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F079DF-8C9E-F077-510C-B4009EF2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25" y="1431935"/>
            <a:ext cx="3046237" cy="404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D17A55-D07E-7CAB-2ECC-ED54D615D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296" y="2876858"/>
            <a:ext cx="5287293" cy="21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EA272-6C25-CD6D-1617-965419B74EE3}"/>
              </a:ext>
            </a:extLst>
          </p:cNvPr>
          <p:cNvSpPr txBox="1"/>
          <p:nvPr/>
        </p:nvSpPr>
        <p:spPr>
          <a:xfrm>
            <a:off x="3930031" y="3003631"/>
            <a:ext cx="2095837" cy="292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 err="1">
                <a:latin typeface="+mj-ea"/>
                <a:ea typeface="+mj-ea"/>
                <a:cs typeface="Roboto" panose="02000000000000000000" pitchFamily="2" charset="0"/>
              </a:rPr>
              <a:t>ssm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은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 systems manager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로서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리소스를 업데이트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,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관리 및 구성 작업을 용이하게 함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endParaRPr lang="en-US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300" dirty="0">
                <a:latin typeface="+mj-ea"/>
                <a:ea typeface="+mj-ea"/>
                <a:cs typeface="Roboto" panose="02000000000000000000" pitchFamily="2" charset="0"/>
              </a:rPr>
              <a:t>OIDC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는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Oauth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같은 인증 관련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  <a:endParaRPr lang="en-IN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3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err="1">
                <a:latin typeface="+mj-ea"/>
                <a:ea typeface="+mj-ea"/>
                <a:cs typeface="Roboto" panose="02000000000000000000" pitchFamily="2" charset="0"/>
              </a:rPr>
              <a:t>인그레스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컨트롤러 만들기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EA272-6C25-CD6D-1617-965419B74EE3}"/>
              </a:ext>
            </a:extLst>
          </p:cNvPr>
          <p:cNvSpPr txBox="1"/>
          <p:nvPr/>
        </p:nvSpPr>
        <p:spPr>
          <a:xfrm>
            <a:off x="8278154" y="2306119"/>
            <a:ext cx="3242208" cy="162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 err="1">
                <a:latin typeface="+mj-ea"/>
                <a:ea typeface="+mj-ea"/>
                <a:cs typeface="Roboto" panose="02000000000000000000" pitchFamily="2" charset="0"/>
              </a:rPr>
              <a:t>Eks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의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Load Balancer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컨트롤러는 클러스터에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인그레스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자원이 생성될 때에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ALB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및 필요한 자원이 생성되도록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트기러하는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컨트롤러로 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300" dirty="0">
                <a:latin typeface="+mj-ea"/>
                <a:ea typeface="+mj-ea"/>
                <a:cs typeface="Roboto" panose="02000000000000000000" pitchFamily="2" charset="0"/>
              </a:rPr>
              <a:t>Ingress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의 경우엔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ALB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프로비저닝되고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Service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의 경우엔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NLB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프로비저닝된다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  <a:endParaRPr lang="en-IN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CCE4B0-F4B7-C2BC-7CBD-3A74C914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83" y="1590085"/>
            <a:ext cx="6644138" cy="3835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EFA14-221A-3585-938B-B9127328922A}"/>
              </a:ext>
            </a:extLst>
          </p:cNvPr>
          <p:cNvSpPr txBox="1"/>
          <p:nvPr/>
        </p:nvSpPr>
        <p:spPr>
          <a:xfrm>
            <a:off x="3079648" y="5436032"/>
            <a:ext cx="3242208" cy="84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>
                <a:latin typeface="+mj-ea"/>
                <a:ea typeface="+mj-ea"/>
                <a:cs typeface="Roboto" panose="02000000000000000000" pitchFamily="2" charset="0"/>
              </a:rPr>
              <a:t>Instance mode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와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IP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mode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ALB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대상이 되는 리소스의 차이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전자는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node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후자는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파드를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대상으로 등록</a:t>
            </a:r>
            <a:endParaRPr lang="en-IN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43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err="1">
                <a:latin typeface="+mj-ea"/>
                <a:ea typeface="+mj-ea"/>
                <a:cs typeface="Roboto" panose="02000000000000000000" pitchFamily="2" charset="0"/>
              </a:rPr>
              <a:t>인그레스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컨트롤러 만들기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EA272-6C25-CD6D-1617-965419B74EE3}"/>
              </a:ext>
            </a:extLst>
          </p:cNvPr>
          <p:cNvSpPr txBox="1"/>
          <p:nvPr/>
        </p:nvSpPr>
        <p:spPr>
          <a:xfrm>
            <a:off x="417109" y="4839718"/>
            <a:ext cx="4294173" cy="84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>
                <a:latin typeface="+mj-ea"/>
                <a:ea typeface="+mj-ea"/>
                <a:cs typeface="Roboto" panose="02000000000000000000" pitchFamily="2" charset="0"/>
              </a:rPr>
              <a:t>AWS Load Balancer Controller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에 부여할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IAM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정책 생성 후 해당 정책을 이용해서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AWS Load Balancer Controller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위한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ServiceAccount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생성</a:t>
            </a:r>
            <a:endParaRPr lang="en-IN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EFA14-221A-3585-938B-B9127328922A}"/>
              </a:ext>
            </a:extLst>
          </p:cNvPr>
          <p:cNvSpPr txBox="1"/>
          <p:nvPr/>
        </p:nvSpPr>
        <p:spPr>
          <a:xfrm>
            <a:off x="555125" y="2069941"/>
            <a:ext cx="3242208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쿠버네티스가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직접 관리하는 사용자 계정인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service account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에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IAM role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사용하기 위해선 클러스터에 대한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IAM OIDC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identity provider(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인증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가 필요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0DAA9-BA65-6BC6-33AD-89A9E962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54" y="1045262"/>
            <a:ext cx="4250452" cy="845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9CB7F-A165-3F2F-F1DE-3A2601D8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29" y="2091795"/>
            <a:ext cx="4445000" cy="96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02D38A-1BC0-AB0B-BBC5-D42A908FC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29" y="3380445"/>
            <a:ext cx="4744918" cy="3608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142377-9F64-27F7-17DA-5DC54A0B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02" y="3878589"/>
            <a:ext cx="3647790" cy="603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DEC31B-B6FB-0C55-23A7-74E0D7BC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47" y="4659468"/>
            <a:ext cx="5143500" cy="10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err="1">
                <a:latin typeface="+mj-ea"/>
                <a:ea typeface="+mj-ea"/>
                <a:cs typeface="Roboto" panose="02000000000000000000" pitchFamily="2" charset="0"/>
              </a:rPr>
              <a:t>인그레스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컨트롤러 만들기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EA272-6C25-CD6D-1617-965419B74EE3}"/>
              </a:ext>
            </a:extLst>
          </p:cNvPr>
          <p:cNvSpPr txBox="1"/>
          <p:nvPr/>
        </p:nvSpPr>
        <p:spPr>
          <a:xfrm>
            <a:off x="791877" y="4251785"/>
            <a:ext cx="4294173" cy="13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클러스터 내부에서는 필요한 기능들을 위해 실행되는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파드들을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IN" altLang="ko-KR" sz="1300" dirty="0">
                <a:latin typeface="+mj-ea"/>
                <a:ea typeface="+mj-ea"/>
                <a:cs typeface="Roboto" panose="02000000000000000000" pitchFamily="2" charset="0"/>
              </a:rPr>
              <a:t>Addon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이라고 부르는데 이것들은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디플로이먼트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,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replication controller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등에 의해 관리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그리고 해당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pod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들이 사용하는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namespace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가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kube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-system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이기 때문에 다음과 같이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–n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옵션을 줘서 조회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EFA14-221A-3585-938B-B9127328922A}"/>
              </a:ext>
            </a:extLst>
          </p:cNvPr>
          <p:cNvSpPr txBox="1"/>
          <p:nvPr/>
        </p:nvSpPr>
        <p:spPr>
          <a:xfrm>
            <a:off x="355992" y="2550337"/>
            <a:ext cx="5165944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먼저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TLS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인증서를 자동으로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프로비저닝하고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관리해주는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cert-manager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설치를 하고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controller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yaml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파일을 다운로드한 후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cluster-name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같은 것을 변경해주고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ServiceAccount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 spec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부분을 지워주면 돼요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!(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sa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이미 생성을 했기 때문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5D1F95-350E-4A5C-88BC-39FF85DE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88" y="1512969"/>
            <a:ext cx="7772400" cy="284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2AC524-0BD1-151B-43B8-6C21C64F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88" y="2033430"/>
            <a:ext cx="7772400" cy="342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E219A-C3A2-66DE-37EB-E0F414BC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89994"/>
            <a:ext cx="2518721" cy="312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5A664F-1778-1096-E6F1-74D75D1E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722" y="4222270"/>
            <a:ext cx="5276505" cy="3700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6DE31D-369D-9881-51AD-1E47C62C7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424" y="4870127"/>
            <a:ext cx="5499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9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8C87F-6BD5-2F1A-EE1F-FD6CBF32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76" y="1252294"/>
            <a:ext cx="2286000" cy="241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33C9C8-3310-31A8-28D3-3521FF6B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3" y="1792143"/>
            <a:ext cx="3555781" cy="2395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0B7C50-51B8-AF53-0EC3-52D17B58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577" y="1785804"/>
            <a:ext cx="3691651" cy="2414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CA995B-B1D9-08E2-8D88-3CE9C0219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496" y="1785804"/>
            <a:ext cx="2787511" cy="2414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4349D7-8E19-3707-5677-B5CA27DF2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676" y="4580930"/>
            <a:ext cx="2376193" cy="5220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BDEBA8-6BD9-1615-5B0B-529E88C81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845" y="5579508"/>
            <a:ext cx="5998053" cy="3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EA272-6C25-CD6D-1617-965419B74EE3}"/>
              </a:ext>
            </a:extLst>
          </p:cNvPr>
          <p:cNvSpPr txBox="1"/>
          <p:nvPr/>
        </p:nvSpPr>
        <p:spPr>
          <a:xfrm>
            <a:off x="5836825" y="179003"/>
            <a:ext cx="4294173" cy="323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8F82DA-D550-8C52-12BD-50BA1316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72" y="826489"/>
            <a:ext cx="7720026" cy="53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ECEAAA-984E-CC9E-DD2B-D15B36B0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01" y="1480730"/>
            <a:ext cx="3116787" cy="2888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9FCEB9-0406-0351-2430-C31DF131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92" y="1480729"/>
            <a:ext cx="3440215" cy="2888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8ADAAD-44D9-2697-ECA2-69984174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615" y="1480729"/>
            <a:ext cx="3018615" cy="28889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B98EE0-5331-1447-A1BF-54DBFBEC5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43" y="6030465"/>
            <a:ext cx="5046368" cy="314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8F9725-B95E-D848-10EB-756BA5350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322" y="5229434"/>
            <a:ext cx="2631811" cy="5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6964077" y="1868067"/>
            <a:ext cx="23487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err="1">
                <a:latin typeface="Fira Sans Medium" panose="020B0603050000020004" pitchFamily="34" charset="0"/>
              </a:rPr>
              <a:t>실습환경구축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6964077" y="2492905"/>
            <a:ext cx="23487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+mj-ea"/>
                <a:ea typeface="+mj-ea"/>
                <a:cs typeface="Roboto" panose="02000000000000000000" pitchFamily="2" charset="0"/>
              </a:rPr>
              <a:t>Amazon ECR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6964077" y="3116124"/>
            <a:ext cx="2989457" cy="37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+mj-ea"/>
                <a:ea typeface="+mj-ea"/>
                <a:cs typeface="Roboto" panose="02000000000000000000" pitchFamily="2" charset="0"/>
              </a:rPr>
              <a:t>인그레스</a:t>
            </a:r>
            <a:r>
              <a:rPr lang="ko-KR" altLang="en-US" sz="1600" dirty="0">
                <a:latin typeface="+mj-ea"/>
                <a:ea typeface="+mj-ea"/>
                <a:cs typeface="Roboto" panose="02000000000000000000" pitchFamily="2" charset="0"/>
              </a:rPr>
              <a:t> 컨트롤러 만들기</a:t>
            </a:r>
            <a:endParaRPr lang="en-IN" altLang="ko-Kore-KR" sz="16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6964077" y="3769527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6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3D3C9-2C80-4CBA-9EB0-56C1A4688153}"/>
              </a:ext>
            </a:extLst>
          </p:cNvPr>
          <p:cNvSpPr txBox="1"/>
          <p:nvPr/>
        </p:nvSpPr>
        <p:spPr>
          <a:xfrm>
            <a:off x="6964077" y="4411845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600" dirty="0">
                <a:latin typeface="+mj-ea"/>
                <a:ea typeface="+mj-ea"/>
                <a:cs typeface="Roboto" panose="02000000000000000000" pitchFamily="2" charset="0"/>
              </a:rPr>
              <a:t>AWS </a:t>
            </a:r>
            <a:r>
              <a:rPr lang="en-US" altLang="ko-Kore-KR" sz="16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600" dirty="0">
                <a:latin typeface="+mj-ea"/>
                <a:ea typeface="+mj-ea"/>
                <a:cs typeface="Roboto" panose="02000000000000000000" pitchFamily="2" charset="0"/>
              </a:rPr>
              <a:t> 사용하기</a:t>
            </a:r>
            <a:endParaRPr lang="en-IN" altLang="ko-Kore-KR" sz="16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210688" y="186806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210688" y="249290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210688" y="3116124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210688" y="3769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91D8B-9248-4507-96C8-9632F6372F65}"/>
              </a:ext>
            </a:extLst>
          </p:cNvPr>
          <p:cNvSpPr txBox="1"/>
          <p:nvPr/>
        </p:nvSpPr>
        <p:spPr>
          <a:xfrm>
            <a:off x="5210688" y="441184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05</a:t>
            </a:r>
            <a:endParaRPr lang="en-IN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94327D-3D5A-5AEE-3516-9474E638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1149"/>
            <a:ext cx="7772400" cy="50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A20EA-B77C-3522-491A-F4BCE6A1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81" y="1376803"/>
            <a:ext cx="5105400" cy="647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2C6787-30AB-4A87-D9B0-F6DC049D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81" y="2349160"/>
            <a:ext cx="4292600" cy="92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4856F2-80EC-2638-E5E2-206532D0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381" y="3581740"/>
            <a:ext cx="4241800" cy="74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AB68EB-F31F-66EE-54C5-633776A5C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989" y="4583088"/>
            <a:ext cx="7772400" cy="689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67DC64-58BF-2FBB-6C9A-77D01495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387" y="5524921"/>
            <a:ext cx="6515100" cy="33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BE2FC-88FC-8B4D-D8D5-206EAC969B1C}"/>
              </a:ext>
            </a:extLst>
          </p:cNvPr>
          <p:cNvSpPr txBox="1"/>
          <p:nvPr/>
        </p:nvSpPr>
        <p:spPr>
          <a:xfrm>
            <a:off x="0" y="2110462"/>
            <a:ext cx="4294173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여기서 받은 파일 중 몇가지의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js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파일에서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url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앞에서 만든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ingress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주소로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변경해야함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7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7A39DE-56D2-F310-809A-7CF00677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1" y="1792143"/>
            <a:ext cx="3428164" cy="31769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FA392B-3012-D04E-46B5-D785C5AA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40" y="1769327"/>
            <a:ext cx="2956760" cy="3171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58ED16-7418-5ED2-B45D-0FA41A972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886" y="1769327"/>
            <a:ext cx="2956760" cy="3222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239A4A-5E4A-A51B-4392-CCB8D68B4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840" y="5342896"/>
            <a:ext cx="2956760" cy="547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47814C-F615-B817-84EB-7ACBB6A49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737" y="6145811"/>
            <a:ext cx="7772400" cy="2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서비스 배포하기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B35AC-7BA9-0145-AD20-6E8A488F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6" y="1287960"/>
            <a:ext cx="7772400" cy="4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500" dirty="0">
                <a:latin typeface="+mj-ea"/>
                <a:ea typeface="+mj-ea"/>
                <a:cs typeface="Roboto" panose="02000000000000000000" pitchFamily="2" charset="0"/>
              </a:rPr>
              <a:t>AWS </a:t>
            </a:r>
            <a:r>
              <a:rPr lang="en-US" altLang="ko-Kore-KR" sz="15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사용하기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A39364-AD16-2E65-9DC1-5B9E9908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82" y="2597994"/>
            <a:ext cx="2918006" cy="2007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5676CD-B152-9E13-77AA-FC1C64DB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40" y="2657191"/>
            <a:ext cx="5384800" cy="36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230F42-1B10-EF58-468A-E39E36C8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891" y="3276600"/>
            <a:ext cx="4419600" cy="30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EDDD05-2E88-E6D4-8234-96A86E6E3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189" y="3836594"/>
            <a:ext cx="4100302" cy="23201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81E605-E709-329A-2C98-BB808AA4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871" y="1036252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0CDA4-8E11-E798-66BD-CA09954521EB}"/>
              </a:ext>
            </a:extLst>
          </p:cNvPr>
          <p:cNvSpPr txBox="1"/>
          <p:nvPr/>
        </p:nvSpPr>
        <p:spPr>
          <a:xfrm>
            <a:off x="4469591" y="973955"/>
            <a:ext cx="4733841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AWS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는 컨테이너를 실행시켜주는 서버리스 컴퓨팅 엔진으로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eks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나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ecs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에서 동작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서버를 따로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프로비저닝하고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관리할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필교가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없어서 애플리케이션별로 리소스를 지정하고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비용한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지불하면 됨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935D9-9A45-C361-D1F9-6D1487047D06}"/>
              </a:ext>
            </a:extLst>
          </p:cNvPr>
          <p:cNvSpPr txBox="1"/>
          <p:nvPr/>
        </p:nvSpPr>
        <p:spPr>
          <a:xfrm>
            <a:off x="1787515" y="4996659"/>
            <a:ext cx="4733841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로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pod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배포하기 위해서는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pod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생성하기 위한 조건인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 profile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정의해야 함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54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500" dirty="0">
                <a:latin typeface="+mj-ea"/>
                <a:ea typeface="+mj-ea"/>
                <a:cs typeface="Roboto" panose="02000000000000000000" pitchFamily="2" charset="0"/>
              </a:rPr>
              <a:t>AWS </a:t>
            </a:r>
            <a:r>
              <a:rPr lang="en-US" altLang="ko-Kore-KR" sz="15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사용하기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935D9-9A45-C361-D1F9-6D1487047D06}"/>
              </a:ext>
            </a:extLst>
          </p:cNvPr>
          <p:cNvSpPr txBox="1"/>
          <p:nvPr/>
        </p:nvSpPr>
        <p:spPr>
          <a:xfrm>
            <a:off x="7464808" y="1202119"/>
            <a:ext cx="4733841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Front pod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들을 삭제하고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이용해서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pod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을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재배포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98610-0BA6-F02C-F751-F2F12149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67" y="1215305"/>
            <a:ext cx="2926280" cy="336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555DDE-62A4-D896-4475-37C00C35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12" y="1927869"/>
            <a:ext cx="3673848" cy="2760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0A66F1-368D-8470-154D-0B271849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934" y="1928811"/>
            <a:ext cx="3540543" cy="276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38B55B-FC1F-2CEC-1786-A266CEEC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185" y="5064385"/>
            <a:ext cx="2707629" cy="446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9732FE-F8FE-94AB-A414-C3E41CC85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87" y="5771338"/>
            <a:ext cx="4610718" cy="3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098539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500" dirty="0" err="1">
                <a:latin typeface="+mj-ea"/>
                <a:ea typeface="+mj-ea"/>
                <a:cs typeface="Roboto" panose="02000000000000000000" pitchFamily="2" charset="0"/>
              </a:rPr>
              <a:t>Fargate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에서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사용하는 노드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microVM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Firecracker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8AFF8-CC47-7BEF-7FDD-039C05E2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47" y="1758825"/>
            <a:ext cx="4417517" cy="3667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217492-2A49-C0CA-4DC4-98AED1D4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32" y="1700653"/>
            <a:ext cx="4417517" cy="38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ore-KR" altLang="en-US" sz="1500" dirty="0">
                <a:latin typeface="+mj-ea"/>
                <a:ea typeface="+mj-ea"/>
                <a:cs typeface="Roboto" panose="02000000000000000000" pitchFamily="2" charset="0"/>
              </a:rPr>
              <a:t>오토 스케일링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935D9-9A45-C361-D1F9-6D1487047D06}"/>
              </a:ext>
            </a:extLst>
          </p:cNvPr>
          <p:cNvSpPr txBox="1"/>
          <p:nvPr/>
        </p:nvSpPr>
        <p:spPr>
          <a:xfrm>
            <a:off x="2302090" y="943682"/>
            <a:ext cx="8638342" cy="136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쿠버네티스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오토 스케일링을 사용해서 애플리케이션을 트래픽에 따라 탄력적으로 조절할 수 있음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HPA(Horizontal Pod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AutoScaler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Cluster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Autoscaler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HPA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는 </a:t>
            </a: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CPU 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사용량 또는 사용자 정의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메트릭을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관찰하여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파드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개수 조절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j-ea"/>
                <a:ea typeface="+mj-ea"/>
                <a:cs typeface="Roboto" panose="02000000000000000000" pitchFamily="2" charset="0"/>
              </a:rPr>
              <a:t>Cluster </a:t>
            </a:r>
            <a:r>
              <a:rPr lang="en-US" altLang="ko-KR" sz="1300" dirty="0" err="1">
                <a:latin typeface="+mj-ea"/>
                <a:ea typeface="+mj-ea"/>
                <a:cs typeface="Roboto" panose="02000000000000000000" pitchFamily="2" charset="0"/>
              </a:rPr>
              <a:t>autoscaler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는 워커 노드가 가득 차서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파드가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300" dirty="0" err="1">
                <a:latin typeface="+mj-ea"/>
                <a:ea typeface="+mj-ea"/>
                <a:cs typeface="Roboto" panose="02000000000000000000" pitchFamily="2" charset="0"/>
              </a:rPr>
              <a:t>스케줄될</a:t>
            </a:r>
            <a:r>
              <a:rPr lang="ko-KR" altLang="en-US" sz="1300" dirty="0">
                <a:latin typeface="+mj-ea"/>
                <a:ea typeface="+mj-ea"/>
                <a:cs typeface="Roboto" panose="02000000000000000000" pitchFamily="2" charset="0"/>
              </a:rPr>
              <a:t> 수 없는 경우 노드를 늘리는 방법</a:t>
            </a:r>
            <a:endParaRPr lang="en-US" altLang="ko-KR" sz="13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FB42F2-D2B4-DB33-A7B0-C9CD98D8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15" y="3149182"/>
            <a:ext cx="3230001" cy="2822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549C76-CE9B-27C3-8005-C17E443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10" y="3633351"/>
            <a:ext cx="1870091" cy="1979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2BCB-82BD-4E81-2C1E-A179C90176AF}"/>
              </a:ext>
            </a:extLst>
          </p:cNvPr>
          <p:cNvSpPr txBox="1"/>
          <p:nvPr/>
        </p:nvSpPr>
        <p:spPr>
          <a:xfrm>
            <a:off x="9517921" y="3149182"/>
            <a:ext cx="446071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500" dirty="0">
                <a:latin typeface="+mj-ea"/>
                <a:ea typeface="+mj-ea"/>
                <a:cs typeface="Roboto" panose="02000000000000000000" pitchFamily="2" charset="0"/>
              </a:rPr>
              <a:t>or</a:t>
            </a:r>
            <a:endParaRPr lang="en-IN" altLang="ko-Kore-KR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F34AE3-C594-C8DC-53CD-3CE430ED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077" y="2680076"/>
            <a:ext cx="4477762" cy="3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03121B-8F1A-025B-DDE6-9E18DB0D2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01" y="3025817"/>
            <a:ext cx="4642120" cy="23988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15C7B9-997A-91C1-F374-0E151A23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204" y="6220521"/>
            <a:ext cx="6598635" cy="2443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64BD36-31F9-E344-BAC8-683217625D2F}"/>
              </a:ext>
            </a:extLst>
          </p:cNvPr>
          <p:cNvSpPr txBox="1"/>
          <p:nvPr/>
        </p:nvSpPr>
        <p:spPr>
          <a:xfrm>
            <a:off x="6096000" y="6488024"/>
            <a:ext cx="5551506" cy="3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1300" dirty="0">
                <a:latin typeface="+mn-ea"/>
                <a:cs typeface="Roboto" panose="02000000000000000000" pitchFamily="2" charset="0"/>
              </a:rPr>
              <a:t>k8s metric server</a:t>
            </a:r>
            <a:endParaRPr lang="en-IN" altLang="ko-Kore-KR" sz="1300" dirty="0">
              <a:latin typeface="+mn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42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3963338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cloud9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구축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089818B-E842-FD8B-23E9-BD05465F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0" y="995083"/>
            <a:ext cx="6077506" cy="53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3963338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iam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생성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(cloud9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에서 사용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3892E-961C-7248-05DF-CD9057CD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7" y="683148"/>
            <a:ext cx="7108983" cy="59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iam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연결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(ec2 instance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 역할 연결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BB5444-9187-0841-0AEB-665FE24F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691"/>
            <a:ext cx="6000300" cy="2487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329BA-49C1-A77A-A8AB-EB8B7D54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36" y="1865603"/>
            <a:ext cx="5929964" cy="2707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3675512" y="5829186"/>
            <a:ext cx="5551506" cy="66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500" dirty="0">
                <a:latin typeface="+mj-ea"/>
                <a:ea typeface="+mj-ea"/>
                <a:cs typeface="Roboto" panose="02000000000000000000" pitchFamily="2" charset="0"/>
              </a:rPr>
              <a:t>Cloud9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에서는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IAM credentials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을 동적으로 관리해서 비활성화해주고 우리가 연결한 역할이 잘되는지 테스트 필요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!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88495-DEF6-0D9D-DDFE-8B06E96DF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4840348"/>
            <a:ext cx="7518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cli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업데이트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3348252" y="5301578"/>
            <a:ext cx="6286635" cy="66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5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sz="1500" dirty="0">
                <a:latin typeface="+mj-ea"/>
                <a:ea typeface="+mj-ea"/>
                <a:cs typeface="Roboto" panose="02000000000000000000" pitchFamily="2" charset="0"/>
              </a:rPr>
              <a:t> cli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업데이트 필요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(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기존 버전은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1.x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라서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2.x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로 업데이트하기 위함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lang="en-US" sz="15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sz="1500" dirty="0">
                <a:latin typeface="+mj-ea"/>
                <a:ea typeface="+mj-ea"/>
                <a:cs typeface="Roboto" panose="02000000000000000000" pitchFamily="2" charset="0"/>
              </a:rPr>
              <a:t> cli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는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aws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service</a:t>
            </a:r>
            <a:r>
              <a:rPr lang="ko-KR" altLang="en-US" sz="1500" dirty="0" err="1">
                <a:latin typeface="+mj-ea"/>
                <a:ea typeface="+mj-ea"/>
                <a:cs typeface="Roboto" panose="02000000000000000000" pitchFamily="2" charset="0"/>
              </a:rPr>
              <a:t>를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명령어로 구성할 수 있게 해주는 오픈 소스 툴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AA9FA-0EE2-90D0-65E5-3101B826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81" y="1782091"/>
            <a:ext cx="7772400" cy="29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6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kubectl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설치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3088369" y="4647060"/>
            <a:ext cx="6286635" cy="66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Kubectl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설치는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eks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버전과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상응하도록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설치해줘야함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.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그리고 맞게 설치도 잘되었는지 같이 확인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!</a:t>
            </a:r>
            <a:endParaRPr lang="en-IN" sz="15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FD5E46-D380-743A-69A2-0919BB3E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201952"/>
            <a:ext cx="7327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2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기타 라이브러리 설치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(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jq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등등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…)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3088369" y="4647060"/>
            <a:ext cx="6286635" cy="65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기타적인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json형식의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데이터를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다루는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커맨드라인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유틸리티나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kubectl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명령의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자동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완성</a:t>
            </a:r>
            <a:r>
              <a:rPr 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기능이나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, pip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의 업데이트를 진행</a:t>
            </a:r>
            <a:endParaRPr lang="en-IN" sz="15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296FC1-9C7D-4E46-6760-088CA55F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86" y="1813800"/>
            <a:ext cx="7772400" cy="6557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1FABCD-4D8B-0C30-3586-AFB00C73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86" y="2757089"/>
            <a:ext cx="7772400" cy="5341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31E328-033D-BB60-5B1E-7A0329F38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486" y="3578764"/>
            <a:ext cx="7772400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1378683" y="322344"/>
            <a:ext cx="5551506" cy="36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실습 환경 구축 </a:t>
            </a:r>
            <a:r>
              <a:rPr lang="en-US" altLang="ko-KR" sz="1500" dirty="0">
                <a:latin typeface="+mj-ea"/>
                <a:ea typeface="+mj-ea"/>
                <a:cs typeface="Roboto" panose="02000000000000000000" pitchFamily="2" charset="0"/>
              </a:rPr>
              <a:t>–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</a:t>
            </a:r>
            <a:r>
              <a:rPr lang="en-US" altLang="ko-KR" sz="1500" dirty="0" err="1">
                <a:latin typeface="+mj-ea"/>
                <a:ea typeface="+mj-ea"/>
                <a:cs typeface="Roboto" panose="02000000000000000000" pitchFamily="2" charset="0"/>
              </a:rPr>
              <a:t>eksctl</a:t>
            </a:r>
            <a:r>
              <a:rPr lang="ko-KR" altLang="en-US" sz="1500" dirty="0">
                <a:latin typeface="+mj-ea"/>
                <a:ea typeface="+mj-ea"/>
                <a:cs typeface="Roboto" panose="02000000000000000000" pitchFamily="2" charset="0"/>
              </a:rPr>
              <a:t> 설치</a:t>
            </a:r>
            <a:endParaRPr lang="en-IN" sz="15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0591-9859-AFEC-6C08-89973BD4547B}"/>
              </a:ext>
            </a:extLst>
          </p:cNvPr>
          <p:cNvSpPr txBox="1"/>
          <p:nvPr/>
        </p:nvSpPr>
        <p:spPr>
          <a:xfrm>
            <a:off x="3088369" y="4647060"/>
            <a:ext cx="6286635" cy="65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Eks를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관리하고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생성하기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위해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eksctl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cli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툴을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다운로드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해서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해당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바이너리를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폴더로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옮기고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설치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여부</a:t>
            </a:r>
            <a:r>
              <a:rPr lang="en-IN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 </a:t>
            </a:r>
            <a:r>
              <a:rPr lang="en-IN" sz="15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확인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Roboto" panose="02000000000000000000" pitchFamily="2" charset="0"/>
              </a:rPr>
              <a:t>.</a:t>
            </a:r>
            <a:endParaRPr lang="en-IN" sz="1500" dirty="0">
              <a:latin typeface="Malgun Gothic" panose="020B0503020000020004" pitchFamily="34" charset="-127"/>
              <a:ea typeface="Malgun Gothic" panose="020B0503020000020004" pitchFamily="34" charset="-127"/>
              <a:cs typeface="Roboto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B613B-C31F-D875-B3FD-1E79F32F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34" y="2463021"/>
            <a:ext cx="9426308" cy="10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636</Words>
  <Application>Microsoft Macintosh PowerPoint</Application>
  <PresentationFormat>와이드스크린</PresentationFormat>
  <Paragraphs>100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Calibri</vt:lpstr>
      <vt:lpstr>Roboto</vt:lpstr>
      <vt:lpstr>Arial</vt:lpstr>
      <vt:lpstr>맑은 고딕</vt:lpstr>
      <vt:lpstr>Fira Sans Medium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김 수민</cp:lastModifiedBy>
  <cp:revision>240</cp:revision>
  <dcterms:created xsi:type="dcterms:W3CDTF">2021-11-17T09:33:18Z</dcterms:created>
  <dcterms:modified xsi:type="dcterms:W3CDTF">2023-03-27T17:34:45Z</dcterms:modified>
</cp:coreProperties>
</file>